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7" r:id="rId5"/>
    <p:sldId id="271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5FB22-3660-4D81-974B-6EF80A400E58}" v="255" dt="2025-04-13T02:56:46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94" d="100"/>
          <a:sy n="94" d="100"/>
        </p:scale>
        <p:origin x="91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13.04.2025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244AEC-F204-95AF-E24D-FF6AD4A53C06}"/>
              </a:ext>
            </a:extLst>
          </p:cNvPr>
          <p:cNvSpPr/>
          <p:nvPr/>
        </p:nvSpPr>
        <p:spPr>
          <a:xfrm>
            <a:off x="775189" y="3982073"/>
            <a:ext cx="10641622" cy="1828798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Téc</a:t>
            </a: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 Desenvolvimento de Sistemas - Pablo Garcia</a:t>
            </a:r>
          </a:p>
          <a:p>
            <a:pPr algn="ctr"/>
            <a:r>
              <a:rPr lang="pt-BR" sz="2400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Entendendo Perfis de Personalidade</a:t>
            </a:r>
            <a:br>
              <a:rPr lang="pt-BR" sz="2400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2400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Comunicação e trabalho em equipe começam pelo autoconhecimento.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CCE5A4-74B3-C146-C5FC-167D25D53804}"/>
              </a:ext>
            </a:extLst>
          </p:cNvPr>
          <p:cNvSpPr/>
          <p:nvPr/>
        </p:nvSpPr>
        <p:spPr>
          <a:xfrm>
            <a:off x="1660187" y="1276485"/>
            <a:ext cx="8871625" cy="173152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Aulas SENAC</a:t>
            </a:r>
          </a:p>
        </p:txBody>
      </p:sp>
    </p:spTree>
    <p:extLst>
      <p:ext uri="{BB962C8B-B14F-4D97-AF65-F5344CB8AC3E}">
        <p14:creationId xmlns:p14="http://schemas.microsoft.com/office/powerpoint/2010/main" val="227853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32B98A-C915-ACBA-771A-CD57542E0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5EED94-D2B9-F75D-5F23-97E6B1B2D6D6}"/>
              </a:ext>
            </a:extLst>
          </p:cNvPr>
          <p:cNvSpPr/>
          <p:nvPr/>
        </p:nvSpPr>
        <p:spPr>
          <a:xfrm>
            <a:off x="1455328" y="302757"/>
            <a:ext cx="5168992" cy="768918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Azul — O analista perfeito</a:t>
            </a:r>
            <a:endParaRPr lang="pt-BR" sz="32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255D57-2696-DC89-90AA-0274605D438A}"/>
              </a:ext>
            </a:extLst>
          </p:cNvPr>
          <p:cNvSpPr/>
          <p:nvPr/>
        </p:nvSpPr>
        <p:spPr>
          <a:xfrm>
            <a:off x="339328" y="1422000"/>
            <a:ext cx="11140248" cy="2520080"/>
          </a:xfrm>
          <a:prstGeom prst="roundRect">
            <a:avLst>
              <a:gd name="adj" fmla="val 4642"/>
            </a:avLst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Preza pela organização e pelos detalhes.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É crítico, analítico e busca sempre a qualidade.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Não aceita “meia boca”, ama padrões bem definidos.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⚠️ Dificuldade: Pode ser perfeccionista e crítico demais.</a:t>
            </a: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💡 Como se comunicar: Traga dados, fatos e explicações lógicas.</a:t>
            </a:r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06973B67-AB4C-AD9D-72A6-448BB7A0E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328" y="129216"/>
            <a:ext cx="1116000" cy="1116000"/>
          </a:xfrm>
          <a:prstGeom prst="rect">
            <a:avLst/>
          </a:prstGeom>
        </p:spPr>
      </p:pic>
      <p:pic>
        <p:nvPicPr>
          <p:cNvPr id="3074" name="Picture 2" descr="F1: Sebastian Vettel admits Red Bull are having a 'bloody difficult ...">
            <a:extLst>
              <a:ext uri="{FF2B5EF4-FFF2-40B4-BE49-F238E27FC236}">
                <a16:creationId xmlns:a16="http://schemas.microsoft.com/office/drawing/2014/main" id="{0669C01D-76F7-A160-AFA4-701C7134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09" y="4118864"/>
            <a:ext cx="3650255" cy="273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l guitarrista de Guns N' Roses cumple hoy 55 años — Rock&amp;Pop">
            <a:extLst>
              <a:ext uri="{FF2B5EF4-FFF2-40B4-BE49-F238E27FC236}">
                <a16:creationId xmlns:a16="http://schemas.microsoft.com/office/drawing/2014/main" id="{981312C7-DACE-D28A-BA39-37540832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208" y="4114800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orange logo">
            <a:extLst>
              <a:ext uri="{FF2B5EF4-FFF2-40B4-BE49-F238E27FC236}">
                <a16:creationId xmlns:a16="http://schemas.microsoft.com/office/drawing/2014/main" id="{C16DBA27-D66A-18AD-52DC-1C18C52513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CDAF6-C972-E6C6-C235-55F0F745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8B5531-781C-9E60-6B76-03339152D281}"/>
              </a:ext>
            </a:extLst>
          </p:cNvPr>
          <p:cNvSpPr/>
          <p:nvPr/>
        </p:nvSpPr>
        <p:spPr>
          <a:xfrm>
            <a:off x="1729648" y="302757"/>
            <a:ext cx="8074752" cy="768918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Por que isso é importante no trabalho?</a:t>
            </a:r>
            <a:endParaRPr lang="pt-BR" sz="32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CF196F-3AF9-4E70-B4CA-AEE5232E7447}"/>
              </a:ext>
            </a:extLst>
          </p:cNvPr>
          <p:cNvSpPr/>
          <p:nvPr/>
        </p:nvSpPr>
        <p:spPr>
          <a:xfrm>
            <a:off x="339328" y="1422000"/>
            <a:ext cx="11140248" cy="919684"/>
          </a:xfrm>
          <a:prstGeom prst="roundRect">
            <a:avLst>
              <a:gd name="adj" fmla="val 4642"/>
            </a:avLst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Na área de desenvolvimento de sistemas, a comunicação é tão importante quanto o código!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7D45D42-4219-AD22-FF50-E4FCFA012FAF}"/>
              </a:ext>
            </a:extLst>
          </p:cNvPr>
          <p:cNvSpPr/>
          <p:nvPr/>
        </p:nvSpPr>
        <p:spPr>
          <a:xfrm>
            <a:off x="339328" y="2605845"/>
            <a:ext cx="11140248" cy="1498796"/>
          </a:xfrm>
          <a:prstGeom prst="roundRect">
            <a:avLst>
              <a:gd name="adj" fmla="val 4642"/>
            </a:avLst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Times diversos são mais criativos e eficientes.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Compreender o perfil de cada colega ajuda a evitar ruídos.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Saber se adaptar ao perfil do outro gera menos estresse e mais resultados.</a:t>
            </a:r>
          </a:p>
        </p:txBody>
      </p:sp>
      <p:pic>
        <p:nvPicPr>
          <p:cNvPr id="3" name="Graphic 2" descr="Head with gears with solid fill">
            <a:extLst>
              <a:ext uri="{FF2B5EF4-FFF2-40B4-BE49-F238E27FC236}">
                <a16:creationId xmlns:a16="http://schemas.microsoft.com/office/drawing/2014/main" id="{812C152D-5434-6B6C-5547-FDD63F12B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7831" y="4460242"/>
            <a:ext cx="1831432" cy="1831432"/>
          </a:xfrm>
          <a:prstGeom prst="rect">
            <a:avLst/>
          </a:prstGeom>
        </p:spPr>
      </p:pic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317A6D24-86AF-3D26-9173-37D14B02C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3914" y="4460242"/>
            <a:ext cx="1831432" cy="1831432"/>
          </a:xfrm>
          <a:prstGeom prst="rect">
            <a:avLst/>
          </a:prstGeom>
        </p:spPr>
      </p:pic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7F733D0B-9BAD-FA76-66D5-C7CD62D3C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7120" y="4460242"/>
            <a:ext cx="1831432" cy="1831432"/>
          </a:xfrm>
          <a:prstGeom prst="rect">
            <a:avLst/>
          </a:prstGeom>
        </p:spPr>
      </p:pic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1B27C2DC-0B16-000B-AC3F-A8CFB6F4F3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3523" y="4502200"/>
            <a:ext cx="1831432" cy="1831432"/>
          </a:xfrm>
          <a:prstGeom prst="rect">
            <a:avLst/>
          </a:prstGeom>
        </p:spPr>
      </p:pic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7E3159B5-F7D0-F8EA-9566-5B13CB759E3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6F2AB3-17CB-0863-E328-3C485EFEF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de Seta Reta 4">
            <a:extLst>
              <a:ext uri="{FF2B5EF4-FFF2-40B4-BE49-F238E27FC236}">
                <a16:creationId xmlns:a16="http://schemas.microsoft.com/office/drawing/2014/main" id="{90200481-DF60-0AFC-F667-27132AD21739}"/>
              </a:ext>
            </a:extLst>
          </p:cNvPr>
          <p:cNvCxnSpPr/>
          <p:nvPr/>
        </p:nvCxnSpPr>
        <p:spPr>
          <a:xfrm flipH="1">
            <a:off x="5859687" y="877098"/>
            <a:ext cx="15433" cy="4940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6">
            <a:extLst>
              <a:ext uri="{FF2B5EF4-FFF2-40B4-BE49-F238E27FC236}">
                <a16:creationId xmlns:a16="http://schemas.microsoft.com/office/drawing/2014/main" id="{7585F209-26E8-EEF2-B4B5-647DE3F2A407}"/>
              </a:ext>
            </a:extLst>
          </p:cNvPr>
          <p:cNvCxnSpPr>
            <a:cxnSpLocks/>
          </p:cNvCxnSpPr>
          <p:nvPr/>
        </p:nvCxnSpPr>
        <p:spPr>
          <a:xfrm flipH="1">
            <a:off x="2527083" y="3236542"/>
            <a:ext cx="6634733" cy="14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DE1AE42-332F-EBAB-FA6C-BC713D04DE38}"/>
              </a:ext>
            </a:extLst>
          </p:cNvPr>
          <p:cNvSpPr/>
          <p:nvPr/>
        </p:nvSpPr>
        <p:spPr>
          <a:xfrm>
            <a:off x="5977172" y="1025717"/>
            <a:ext cx="3390347" cy="2009913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10">
            <a:extLst>
              <a:ext uri="{FF2B5EF4-FFF2-40B4-BE49-F238E27FC236}">
                <a16:creationId xmlns:a16="http://schemas.microsoft.com/office/drawing/2014/main" id="{4F2E9027-AB69-1422-3CEF-85E3C860C429}"/>
              </a:ext>
            </a:extLst>
          </p:cNvPr>
          <p:cNvSpPr/>
          <p:nvPr/>
        </p:nvSpPr>
        <p:spPr>
          <a:xfrm>
            <a:off x="5977172" y="3458609"/>
            <a:ext cx="3390347" cy="2009913"/>
          </a:xfrm>
          <a:prstGeom prst="roundRect">
            <a:avLst/>
          </a:prstGeom>
          <a:solidFill>
            <a:srgbClr val="FFFF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1">
            <a:extLst>
              <a:ext uri="{FF2B5EF4-FFF2-40B4-BE49-F238E27FC236}">
                <a16:creationId xmlns:a16="http://schemas.microsoft.com/office/drawing/2014/main" id="{AB1118AA-6F79-E6DA-A594-879449339EF0}"/>
              </a:ext>
            </a:extLst>
          </p:cNvPr>
          <p:cNvSpPr/>
          <p:nvPr/>
        </p:nvSpPr>
        <p:spPr>
          <a:xfrm>
            <a:off x="2332424" y="3458608"/>
            <a:ext cx="3390347" cy="2009913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2">
            <a:extLst>
              <a:ext uri="{FF2B5EF4-FFF2-40B4-BE49-F238E27FC236}">
                <a16:creationId xmlns:a16="http://schemas.microsoft.com/office/drawing/2014/main" id="{B335371F-CE98-8DB1-608F-E879181CF13D}"/>
              </a:ext>
            </a:extLst>
          </p:cNvPr>
          <p:cNvSpPr/>
          <p:nvPr/>
        </p:nvSpPr>
        <p:spPr>
          <a:xfrm>
            <a:off x="2332425" y="1025717"/>
            <a:ext cx="3390347" cy="200991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4">
            <a:extLst>
              <a:ext uri="{FF2B5EF4-FFF2-40B4-BE49-F238E27FC236}">
                <a16:creationId xmlns:a16="http://schemas.microsoft.com/office/drawing/2014/main" id="{8B15A186-9959-1DFD-C6CF-900203721DE1}"/>
              </a:ext>
            </a:extLst>
          </p:cNvPr>
          <p:cNvSpPr/>
          <p:nvPr/>
        </p:nvSpPr>
        <p:spPr>
          <a:xfrm>
            <a:off x="6316460" y="1347708"/>
            <a:ext cx="2606260" cy="3975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Liderança</a:t>
            </a:r>
          </a:p>
        </p:txBody>
      </p:sp>
      <p:sp>
        <p:nvSpPr>
          <p:cNvPr id="14" name="Retângulo: Cantos Arredondados 17">
            <a:extLst>
              <a:ext uri="{FF2B5EF4-FFF2-40B4-BE49-F238E27FC236}">
                <a16:creationId xmlns:a16="http://schemas.microsoft.com/office/drawing/2014/main" id="{4DCF9080-DE83-724E-E3CE-FA9889F2274D}"/>
              </a:ext>
            </a:extLst>
          </p:cNvPr>
          <p:cNvSpPr/>
          <p:nvPr/>
        </p:nvSpPr>
        <p:spPr>
          <a:xfrm>
            <a:off x="6312788" y="3630036"/>
            <a:ext cx="2606260" cy="3975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Comunicação</a:t>
            </a:r>
          </a:p>
        </p:txBody>
      </p:sp>
      <p:sp>
        <p:nvSpPr>
          <p:cNvPr id="15" name="Retângulo: Cantos Arredondados 19">
            <a:extLst>
              <a:ext uri="{FF2B5EF4-FFF2-40B4-BE49-F238E27FC236}">
                <a16:creationId xmlns:a16="http://schemas.microsoft.com/office/drawing/2014/main" id="{B926F12A-5FC5-42A2-722D-0F3055043157}"/>
              </a:ext>
            </a:extLst>
          </p:cNvPr>
          <p:cNvSpPr/>
          <p:nvPr/>
        </p:nvSpPr>
        <p:spPr>
          <a:xfrm>
            <a:off x="2726797" y="3642889"/>
            <a:ext cx="2606260" cy="3975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Compreensão</a:t>
            </a:r>
          </a:p>
        </p:txBody>
      </p:sp>
      <p:sp>
        <p:nvSpPr>
          <p:cNvPr id="16" name="Retângulo: Cantos Arredondados 21">
            <a:extLst>
              <a:ext uri="{FF2B5EF4-FFF2-40B4-BE49-F238E27FC236}">
                <a16:creationId xmlns:a16="http://schemas.microsoft.com/office/drawing/2014/main" id="{77782740-F582-8DCD-DA7E-B00F5667FBFB}"/>
              </a:ext>
            </a:extLst>
          </p:cNvPr>
          <p:cNvSpPr/>
          <p:nvPr/>
        </p:nvSpPr>
        <p:spPr>
          <a:xfrm>
            <a:off x="2726797" y="1347708"/>
            <a:ext cx="2606260" cy="3975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Planejamento</a:t>
            </a:r>
          </a:p>
        </p:txBody>
      </p:sp>
      <p:sp>
        <p:nvSpPr>
          <p:cNvPr id="17" name="Retângulo: Cantos Arredondados 23">
            <a:extLst>
              <a:ext uri="{FF2B5EF4-FFF2-40B4-BE49-F238E27FC236}">
                <a16:creationId xmlns:a16="http://schemas.microsoft.com/office/drawing/2014/main" id="{24E0A173-8CEA-2162-691A-717FEE0A89EB}"/>
              </a:ext>
            </a:extLst>
          </p:cNvPr>
          <p:cNvSpPr/>
          <p:nvPr/>
        </p:nvSpPr>
        <p:spPr>
          <a:xfrm>
            <a:off x="6312788" y="2216204"/>
            <a:ext cx="2606260" cy="3975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Brutalidade</a:t>
            </a:r>
          </a:p>
        </p:txBody>
      </p:sp>
      <p:sp>
        <p:nvSpPr>
          <p:cNvPr id="18" name="Retângulo: Cantos Arredondados 25">
            <a:extLst>
              <a:ext uri="{FF2B5EF4-FFF2-40B4-BE49-F238E27FC236}">
                <a16:creationId xmlns:a16="http://schemas.microsoft.com/office/drawing/2014/main" id="{02D5D86F-2A85-E412-8E9A-8296FBA7FAF7}"/>
              </a:ext>
            </a:extLst>
          </p:cNvPr>
          <p:cNvSpPr/>
          <p:nvPr/>
        </p:nvSpPr>
        <p:spPr>
          <a:xfrm>
            <a:off x="6316460" y="4560961"/>
            <a:ext cx="2606260" cy="3975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Péssimo Ouvinte</a:t>
            </a:r>
          </a:p>
        </p:txBody>
      </p:sp>
      <p:sp>
        <p:nvSpPr>
          <p:cNvPr id="19" name="Retângulo: Cantos Arredondados 27">
            <a:extLst>
              <a:ext uri="{FF2B5EF4-FFF2-40B4-BE49-F238E27FC236}">
                <a16:creationId xmlns:a16="http://schemas.microsoft.com/office/drawing/2014/main" id="{B8D1E4D2-7676-5D82-9C69-5014DA720517}"/>
              </a:ext>
            </a:extLst>
          </p:cNvPr>
          <p:cNvSpPr/>
          <p:nvPr/>
        </p:nvSpPr>
        <p:spPr>
          <a:xfrm>
            <a:off x="2723125" y="4557289"/>
            <a:ext cx="2606260" cy="3975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Passividade</a:t>
            </a:r>
          </a:p>
        </p:txBody>
      </p:sp>
      <p:sp>
        <p:nvSpPr>
          <p:cNvPr id="20" name="Retângulo: Cantos Arredondados 29">
            <a:extLst>
              <a:ext uri="{FF2B5EF4-FFF2-40B4-BE49-F238E27FC236}">
                <a16:creationId xmlns:a16="http://schemas.microsoft.com/office/drawing/2014/main" id="{12E53036-85E1-A53A-B434-605105D253CF}"/>
              </a:ext>
            </a:extLst>
          </p:cNvPr>
          <p:cNvSpPr/>
          <p:nvPr/>
        </p:nvSpPr>
        <p:spPr>
          <a:xfrm>
            <a:off x="2719453" y="2212532"/>
            <a:ext cx="2606260" cy="3975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Introversão</a:t>
            </a:r>
          </a:p>
        </p:txBody>
      </p:sp>
      <p:sp>
        <p:nvSpPr>
          <p:cNvPr id="21" name="Retângulo: Cantos Arredondados 33">
            <a:extLst>
              <a:ext uri="{FF2B5EF4-FFF2-40B4-BE49-F238E27FC236}">
                <a16:creationId xmlns:a16="http://schemas.microsoft.com/office/drawing/2014/main" id="{4F1462EA-98CC-58AB-9DF0-A3D6E72FBB93}"/>
              </a:ext>
            </a:extLst>
          </p:cNvPr>
          <p:cNvSpPr/>
          <p:nvPr/>
        </p:nvSpPr>
        <p:spPr>
          <a:xfrm>
            <a:off x="9725813" y="3035125"/>
            <a:ext cx="1504574" cy="4159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Falar</a:t>
            </a:r>
          </a:p>
        </p:txBody>
      </p:sp>
      <p:sp>
        <p:nvSpPr>
          <p:cNvPr id="22" name="Retângulo: Cantos Arredondados 35">
            <a:extLst>
              <a:ext uri="{FF2B5EF4-FFF2-40B4-BE49-F238E27FC236}">
                <a16:creationId xmlns:a16="http://schemas.microsoft.com/office/drawing/2014/main" id="{DBEE39E9-DBD1-DCFB-5D1B-8691D8D62117}"/>
              </a:ext>
            </a:extLst>
          </p:cNvPr>
          <p:cNvSpPr/>
          <p:nvPr/>
        </p:nvSpPr>
        <p:spPr>
          <a:xfrm>
            <a:off x="692349" y="3031453"/>
            <a:ext cx="1504574" cy="4159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Ouvir</a:t>
            </a:r>
          </a:p>
        </p:txBody>
      </p:sp>
      <p:sp>
        <p:nvSpPr>
          <p:cNvPr id="23" name="Retângulo: Cantos Arredondados 37">
            <a:extLst>
              <a:ext uri="{FF2B5EF4-FFF2-40B4-BE49-F238E27FC236}">
                <a16:creationId xmlns:a16="http://schemas.microsoft.com/office/drawing/2014/main" id="{85317303-0DE3-0DEA-7FC4-1439BD3B2282}"/>
              </a:ext>
            </a:extLst>
          </p:cNvPr>
          <p:cNvSpPr/>
          <p:nvPr/>
        </p:nvSpPr>
        <p:spPr>
          <a:xfrm>
            <a:off x="5113785" y="5919709"/>
            <a:ext cx="1504574" cy="4159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Pessoas</a:t>
            </a:r>
          </a:p>
        </p:txBody>
      </p:sp>
      <p:sp>
        <p:nvSpPr>
          <p:cNvPr id="24" name="Retângulo: Cantos Arredondados 39">
            <a:extLst>
              <a:ext uri="{FF2B5EF4-FFF2-40B4-BE49-F238E27FC236}">
                <a16:creationId xmlns:a16="http://schemas.microsoft.com/office/drawing/2014/main" id="{550AA833-E976-F344-A747-ADAA2B7E699F}"/>
              </a:ext>
            </a:extLst>
          </p:cNvPr>
          <p:cNvSpPr/>
          <p:nvPr/>
        </p:nvSpPr>
        <p:spPr>
          <a:xfrm>
            <a:off x="5174378" y="269892"/>
            <a:ext cx="1504574" cy="4159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Resultados</a:t>
            </a:r>
          </a:p>
        </p:txBody>
      </p:sp>
      <p:pic>
        <p:nvPicPr>
          <p:cNvPr id="25" name="Picture 24" descr="A blue and orange logo">
            <a:extLst>
              <a:ext uri="{FF2B5EF4-FFF2-40B4-BE49-F238E27FC236}">
                <a16:creationId xmlns:a16="http://schemas.microsoft.com/office/drawing/2014/main" id="{16618724-5BF3-CBA2-61A0-86FD828178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EF2D-65CA-9E66-1198-B9B44E6E4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D62685-2E3E-F11B-4EB0-1DEB2C488D22}"/>
              </a:ext>
            </a:extLst>
          </p:cNvPr>
          <p:cNvSpPr/>
          <p:nvPr/>
        </p:nvSpPr>
        <p:spPr>
          <a:xfrm>
            <a:off x="995681" y="3900793"/>
            <a:ext cx="10641622" cy="1828798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Téc</a:t>
            </a: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 Desenvolvimento de Sistemas - Pablo Garcia</a:t>
            </a:r>
          </a:p>
          <a:p>
            <a:pPr algn="ctr"/>
            <a:r>
              <a:rPr lang="pt-BR" sz="2400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Entendendo Perfis de Personalidade</a:t>
            </a:r>
            <a:br>
              <a:rPr lang="pt-BR" sz="2400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2400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Comunicação e trabalho em equipe começam pelo autoconhecimento.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FD92CA-CBDB-4254-DB3B-2D589B07CD50}"/>
              </a:ext>
            </a:extLst>
          </p:cNvPr>
          <p:cNvSpPr/>
          <p:nvPr/>
        </p:nvSpPr>
        <p:spPr>
          <a:xfrm>
            <a:off x="1880678" y="1225685"/>
            <a:ext cx="8871625" cy="173152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75669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F7980-430F-BA47-E981-31606118A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EA256A-6F82-A096-656D-CA99BA4B51ED}"/>
              </a:ext>
            </a:extLst>
          </p:cNvPr>
          <p:cNvSpPr/>
          <p:nvPr/>
        </p:nvSpPr>
        <p:spPr>
          <a:xfrm>
            <a:off x="5568220" y="3383280"/>
            <a:ext cx="5952681" cy="2376791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Melhorar o trabalho em grupo.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Evitar conflitos.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Tornar a comunicação mais eficiente.</a:t>
            </a:r>
            <a:endParaRPr lang="pt-BR" sz="24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D9A7AC-A832-A411-92A4-80AE246064A1}"/>
              </a:ext>
            </a:extLst>
          </p:cNvPr>
          <p:cNvSpPr/>
          <p:nvPr/>
        </p:nvSpPr>
        <p:spPr>
          <a:xfrm>
            <a:off x="539559" y="444014"/>
            <a:ext cx="8005002" cy="1161266"/>
          </a:xfrm>
          <a:prstGeom prst="roundRect">
            <a:avLst>
              <a:gd name="adj" fmla="val 7918"/>
            </a:avLst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6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O que são perfis de personalidade?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9C4366-25C4-87A8-D43A-EDC8E9A50AB7}"/>
              </a:ext>
            </a:extLst>
          </p:cNvPr>
          <p:cNvSpPr/>
          <p:nvPr/>
        </p:nvSpPr>
        <p:spPr>
          <a:xfrm>
            <a:off x="539559" y="1699963"/>
            <a:ext cx="8005002" cy="768917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Por que isto é importante no mundo do trabalho?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4CAC44-8860-243E-D950-C0395C6D0266}"/>
              </a:ext>
            </a:extLst>
          </p:cNvPr>
          <p:cNvGrpSpPr/>
          <p:nvPr/>
        </p:nvGrpSpPr>
        <p:grpSpPr>
          <a:xfrm>
            <a:off x="1148619" y="3114743"/>
            <a:ext cx="2788920" cy="2772652"/>
            <a:chOff x="1148619" y="3114743"/>
            <a:chExt cx="2788920" cy="2772652"/>
          </a:xfrm>
        </p:grpSpPr>
        <p:pic>
          <p:nvPicPr>
            <p:cNvPr id="6" name="Graphic 5" descr="Head with gears with solid fill">
              <a:extLst>
                <a:ext uri="{FF2B5EF4-FFF2-40B4-BE49-F238E27FC236}">
                  <a16:creationId xmlns:a16="http://schemas.microsoft.com/office/drawing/2014/main" id="{EF69D5E8-CA5F-F461-D575-64FEE505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8619" y="3114743"/>
              <a:ext cx="1315720" cy="1315720"/>
            </a:xfrm>
            <a:prstGeom prst="rect">
              <a:avLst/>
            </a:prstGeom>
          </p:spPr>
        </p:pic>
        <p:pic>
          <p:nvPicPr>
            <p:cNvPr id="7" name="Graphic 6" descr="Head with gears with solid fill">
              <a:extLst>
                <a:ext uri="{FF2B5EF4-FFF2-40B4-BE49-F238E27FC236}">
                  <a16:creationId xmlns:a16="http://schemas.microsoft.com/office/drawing/2014/main" id="{E4A7C994-079E-9966-7EC8-B2FF2357A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2621819" y="3114743"/>
              <a:ext cx="1315720" cy="1315720"/>
            </a:xfrm>
            <a:prstGeom prst="rect">
              <a:avLst/>
            </a:prstGeom>
          </p:spPr>
        </p:pic>
        <p:pic>
          <p:nvPicPr>
            <p:cNvPr id="8" name="Graphic 7" descr="Head with gears with solid fill">
              <a:extLst>
                <a:ext uri="{FF2B5EF4-FFF2-40B4-BE49-F238E27FC236}">
                  <a16:creationId xmlns:a16="http://schemas.microsoft.com/office/drawing/2014/main" id="{C1C4BB23-5D9C-A1B7-43E4-421EA767D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V="1">
              <a:off x="1148619" y="4571675"/>
              <a:ext cx="1315720" cy="1315720"/>
            </a:xfrm>
            <a:prstGeom prst="rect">
              <a:avLst/>
            </a:prstGeom>
          </p:spPr>
        </p:pic>
        <p:pic>
          <p:nvPicPr>
            <p:cNvPr id="9" name="Graphic 8" descr="Head with gears with solid fill">
              <a:extLst>
                <a:ext uri="{FF2B5EF4-FFF2-40B4-BE49-F238E27FC236}">
                  <a16:creationId xmlns:a16="http://schemas.microsoft.com/office/drawing/2014/main" id="{1396E92B-07C9-D90A-B57E-2BBDC149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 flipV="1">
              <a:off x="2621819" y="4571675"/>
              <a:ext cx="1315720" cy="1315720"/>
            </a:xfrm>
            <a:prstGeom prst="rect">
              <a:avLst/>
            </a:prstGeom>
          </p:spPr>
        </p:pic>
      </p:grpSp>
      <p:pic>
        <p:nvPicPr>
          <p:cNvPr id="11" name="Picture 10" descr="A blue and orange logo">
            <a:extLst>
              <a:ext uri="{FF2B5EF4-FFF2-40B4-BE49-F238E27FC236}">
                <a16:creationId xmlns:a16="http://schemas.microsoft.com/office/drawing/2014/main" id="{AF8D5A54-9972-181C-C72C-89AF6DB0436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07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7286B5-59C9-1CC1-AB86-AEB1C973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D33153-F34A-89CC-F745-D3FBBC5AACBE}"/>
              </a:ext>
            </a:extLst>
          </p:cNvPr>
          <p:cNvSpPr/>
          <p:nvPr/>
        </p:nvSpPr>
        <p:spPr>
          <a:xfrm>
            <a:off x="1199687" y="2733115"/>
            <a:ext cx="7853141" cy="768918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Vermelho — Líder, direto, focado em resultados.</a:t>
            </a:r>
            <a:endParaRPr lang="pt-BR" sz="24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FCADC7-8A23-A655-0B84-0F94BD94EEE9}"/>
              </a:ext>
            </a:extLst>
          </p:cNvPr>
          <p:cNvSpPr/>
          <p:nvPr/>
        </p:nvSpPr>
        <p:spPr>
          <a:xfrm>
            <a:off x="539558" y="444014"/>
            <a:ext cx="9173401" cy="1161266"/>
          </a:xfrm>
          <a:prstGeom prst="roundRect">
            <a:avLst>
              <a:gd name="adj" fmla="val 7918"/>
            </a:avLst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6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 O Modelo das Cores (Cercado de Idiotas)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30E4DF-A613-0D22-F03A-0FF9CC11F8D3}"/>
              </a:ext>
            </a:extLst>
          </p:cNvPr>
          <p:cNvSpPr/>
          <p:nvPr/>
        </p:nvSpPr>
        <p:spPr>
          <a:xfrm>
            <a:off x="539558" y="1699963"/>
            <a:ext cx="10108121" cy="768917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O autor Thomas Erikson dividiu os perfis de personalidade em 4 cores:</a:t>
            </a:r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9BCAD3B7-1D3E-24EB-F652-0183C743A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769" y="2733115"/>
            <a:ext cx="768917" cy="768917"/>
          </a:xfrm>
          <a:prstGeom prst="rect">
            <a:avLst/>
          </a:prstGeom>
        </p:spPr>
      </p:pic>
      <p:pic>
        <p:nvPicPr>
          <p:cNvPr id="9" name="Graphic 8" descr="Head with gears with solid fill">
            <a:extLst>
              <a:ext uri="{FF2B5EF4-FFF2-40B4-BE49-F238E27FC236}">
                <a16:creationId xmlns:a16="http://schemas.microsoft.com/office/drawing/2014/main" id="{71B121DE-F580-5612-C568-D597A974B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769" y="3656384"/>
            <a:ext cx="770400" cy="770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3E90BA-EFE1-2D8F-2DB1-34C76C9090DC}"/>
              </a:ext>
            </a:extLst>
          </p:cNvPr>
          <p:cNvSpPr/>
          <p:nvPr/>
        </p:nvSpPr>
        <p:spPr>
          <a:xfrm>
            <a:off x="1201169" y="3657866"/>
            <a:ext cx="7853141" cy="768918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Amarelo — Comunicativo, criativo, otimista.</a:t>
            </a:r>
            <a:endParaRPr lang="pt-BR" sz="24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Graphic 10" descr="Head with gears with solid fill">
            <a:extLst>
              <a:ext uri="{FF2B5EF4-FFF2-40B4-BE49-F238E27FC236}">
                <a16:creationId xmlns:a16="http://schemas.microsoft.com/office/drawing/2014/main" id="{20B0E29A-36EC-BADF-134F-E60BBDDD1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769" y="4579653"/>
            <a:ext cx="770400" cy="7704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54A820-4856-05ED-0713-A9D6D4EB6486}"/>
              </a:ext>
            </a:extLst>
          </p:cNvPr>
          <p:cNvSpPr/>
          <p:nvPr/>
        </p:nvSpPr>
        <p:spPr>
          <a:xfrm>
            <a:off x="1201169" y="4581135"/>
            <a:ext cx="7853141" cy="768918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Verde — Calmo, paciente, estável.</a:t>
            </a:r>
            <a:endParaRPr lang="pt-BR" sz="24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Graphic 12" descr="Head with gears with solid fill">
            <a:extLst>
              <a:ext uri="{FF2B5EF4-FFF2-40B4-BE49-F238E27FC236}">
                <a16:creationId xmlns:a16="http://schemas.microsoft.com/office/drawing/2014/main" id="{D0D39636-B025-7697-2249-28C99A6B03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0769" y="5508698"/>
            <a:ext cx="770400" cy="7704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6C94AB-2100-E367-E302-1A3B06209C78}"/>
              </a:ext>
            </a:extLst>
          </p:cNvPr>
          <p:cNvSpPr/>
          <p:nvPr/>
        </p:nvSpPr>
        <p:spPr>
          <a:xfrm>
            <a:off x="1201169" y="5510180"/>
            <a:ext cx="7853141" cy="768918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Azul — Analítico, detalhista, perfeccionista.</a:t>
            </a:r>
            <a:endParaRPr lang="pt-BR" sz="24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blue and orange logo">
            <a:extLst>
              <a:ext uri="{FF2B5EF4-FFF2-40B4-BE49-F238E27FC236}">
                <a16:creationId xmlns:a16="http://schemas.microsoft.com/office/drawing/2014/main" id="{83E68C4A-6C24-A04C-579C-74A80255BAB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64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99124-5BF2-27D1-F5A2-E7335B449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4F180B-2A22-5124-D471-F1DCD9CD3C6B}"/>
              </a:ext>
            </a:extLst>
          </p:cNvPr>
          <p:cNvSpPr/>
          <p:nvPr/>
        </p:nvSpPr>
        <p:spPr>
          <a:xfrm>
            <a:off x="1729648" y="302757"/>
            <a:ext cx="8074752" cy="768918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err="1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Personality</a:t>
            </a:r>
            <a:r>
              <a:rPr lang="pt-BR" sz="32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 Plus: Os 4 Temperamentos</a:t>
            </a:r>
            <a:endParaRPr lang="pt-BR" sz="32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A4C795-A149-601D-E0E4-EFD27C5F92D3}"/>
              </a:ext>
            </a:extLst>
          </p:cNvPr>
          <p:cNvSpPr/>
          <p:nvPr/>
        </p:nvSpPr>
        <p:spPr>
          <a:xfrm>
            <a:off x="339328" y="1422000"/>
            <a:ext cx="11140248" cy="569360"/>
          </a:xfrm>
          <a:prstGeom prst="roundRect">
            <a:avLst>
              <a:gd name="adj" fmla="val 4642"/>
            </a:avLst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Florence </a:t>
            </a:r>
            <a:r>
              <a:rPr lang="pt-BR" sz="2400" b="1" dirty="0" err="1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Littauer</a:t>
            </a: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 descreveu perfis parecidos no livro </a:t>
            </a:r>
            <a:r>
              <a:rPr lang="pt-BR" sz="2400" b="1" dirty="0" err="1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Personality</a:t>
            </a: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 Plus: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DE1A688-9185-DB6F-8D92-CE38A36B88ED}"/>
              </a:ext>
            </a:extLst>
          </p:cNvPr>
          <p:cNvSpPr/>
          <p:nvPr/>
        </p:nvSpPr>
        <p:spPr>
          <a:xfrm>
            <a:off x="339328" y="2341684"/>
            <a:ext cx="11140248" cy="3094315"/>
          </a:xfrm>
          <a:prstGeom prst="roundRect">
            <a:avLst>
              <a:gd name="adj" fmla="val 4642"/>
            </a:avLst>
          </a:prstGeom>
          <a:solidFill>
            <a:schemeClr val="bg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Sanguíneo = Comunicativo e animado 🟡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Colérico = Decidido e competitivo 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Melancólico = Analítico e perfeccionista 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Fleumático = Calmo e estável🟢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💡 Mesmo conceito, nomes diferentes.</a:t>
            </a: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➡️ Entender isso ajuda no autoconhecimento e na convivência.</a:t>
            </a:r>
          </a:p>
        </p:txBody>
      </p:sp>
      <p:pic>
        <p:nvPicPr>
          <p:cNvPr id="30" name="Picture 29" descr="A blue and orange logo">
            <a:extLst>
              <a:ext uri="{FF2B5EF4-FFF2-40B4-BE49-F238E27FC236}">
                <a16:creationId xmlns:a16="http://schemas.microsoft.com/office/drawing/2014/main" id="{3D9C2A96-D2FB-52F3-3009-A1425681D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8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FDE2D0-DFE5-B41C-B578-814107814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8F2FEA-6308-591B-7A2A-17FCF4F6B7BA}"/>
              </a:ext>
            </a:extLst>
          </p:cNvPr>
          <p:cNvSpPr/>
          <p:nvPr/>
        </p:nvSpPr>
        <p:spPr>
          <a:xfrm>
            <a:off x="775189" y="3982073"/>
            <a:ext cx="10641622" cy="1128407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https://www.gotoquiz.com/personality_plus_6</a:t>
            </a:r>
            <a:endParaRPr lang="pt-BR" sz="24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DF7A29-9CB2-FFFF-01CB-A3982EF516F9}"/>
              </a:ext>
            </a:extLst>
          </p:cNvPr>
          <p:cNvSpPr/>
          <p:nvPr/>
        </p:nvSpPr>
        <p:spPr>
          <a:xfrm>
            <a:off x="1660187" y="1276485"/>
            <a:ext cx="8871625" cy="173152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Fazer o teste!</a:t>
            </a:r>
          </a:p>
        </p:txBody>
      </p:sp>
    </p:spTree>
    <p:extLst>
      <p:ext uri="{BB962C8B-B14F-4D97-AF65-F5344CB8AC3E}">
        <p14:creationId xmlns:p14="http://schemas.microsoft.com/office/powerpoint/2010/main" val="2645081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C88BF7-881F-8EEB-7959-2A621C8BC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8BE036-0A49-7702-10E5-0E4CC32FA876}"/>
              </a:ext>
            </a:extLst>
          </p:cNvPr>
          <p:cNvSpPr/>
          <p:nvPr/>
        </p:nvSpPr>
        <p:spPr>
          <a:xfrm>
            <a:off x="1455328" y="302757"/>
            <a:ext cx="5444953" cy="768918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Vermelho — O nascido líder</a:t>
            </a:r>
            <a:endParaRPr lang="pt-BR" sz="32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0D94E4-E502-04C1-A952-7E4A950342FF}"/>
              </a:ext>
            </a:extLst>
          </p:cNvPr>
          <p:cNvSpPr/>
          <p:nvPr/>
        </p:nvSpPr>
        <p:spPr>
          <a:xfrm>
            <a:off x="339328" y="1422000"/>
            <a:ext cx="11140248" cy="2477971"/>
          </a:xfrm>
          <a:prstGeom prst="roundRect">
            <a:avLst>
              <a:gd name="adj" fmla="val 4642"/>
            </a:avLst>
          </a:prstGeom>
          <a:solidFill>
            <a:schemeClr val="bg2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Gosta de tomar decisões rápidas e diretas.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Age com foco no resultado, não em sentimentos.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Enxerga desafios como oportunidades.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⚠️ Dificuldade: Pode parecer mandão ou agressivo.</a:t>
            </a: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💡 Como se comunicar: Seja direto, objetivo e foque no que precisa ser feito.</a:t>
            </a:r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A091D3E3-92E4-6860-EC0E-5AF848AB8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328" y="129216"/>
            <a:ext cx="1116000" cy="11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48E50-E79E-3EBE-0C29-A2F7A3518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911" y="3941188"/>
            <a:ext cx="7102207" cy="2938845"/>
          </a:xfrm>
          <a:prstGeom prst="rect">
            <a:avLst/>
          </a:prstGeom>
        </p:spPr>
      </p:pic>
      <p:pic>
        <p:nvPicPr>
          <p:cNvPr id="8" name="Picture 7" descr="A blue and orange logo">
            <a:extLst>
              <a:ext uri="{FF2B5EF4-FFF2-40B4-BE49-F238E27FC236}">
                <a16:creationId xmlns:a16="http://schemas.microsoft.com/office/drawing/2014/main" id="{449AA230-D430-A2F9-C3DB-7BC56DD023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0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BCE5E-D648-599C-C9E3-6FE35E4F7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FB6553-AB58-CD7D-6EF4-0B350D277756}"/>
              </a:ext>
            </a:extLst>
          </p:cNvPr>
          <p:cNvSpPr/>
          <p:nvPr/>
        </p:nvSpPr>
        <p:spPr>
          <a:xfrm>
            <a:off x="1455328" y="302757"/>
            <a:ext cx="7383872" cy="768918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Amarelo — O comunicador animado</a:t>
            </a:r>
            <a:endParaRPr lang="pt-BR" sz="32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B7DECF-83D1-7D75-2938-004F8B5AEA32}"/>
              </a:ext>
            </a:extLst>
          </p:cNvPr>
          <p:cNvSpPr/>
          <p:nvPr/>
        </p:nvSpPr>
        <p:spPr>
          <a:xfrm>
            <a:off x="339328" y="1422000"/>
            <a:ext cx="11140248" cy="2477971"/>
          </a:xfrm>
          <a:prstGeom prst="roundRect">
            <a:avLst>
              <a:gd name="adj" fmla="val 4642"/>
            </a:avLst>
          </a:prstGeom>
          <a:solidFill>
            <a:schemeClr val="bg2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Adora conversar, motivar e encantar.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Enxerga o lado positivo em quase tudo.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Traz energia e criatividade para os times.</a:t>
            </a:r>
          </a:p>
          <a:p>
            <a:endParaRPr lang="pt-BR" sz="2400" b="1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⚠️ Dificuldade: Pode perder o foco ou não cumprir prazos.</a:t>
            </a: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💡 Como se comunicar: Seja amigável e receptivo, use exemplos criativos.</a:t>
            </a:r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E21AB76E-62B2-2270-5144-F86448AB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328" y="129216"/>
            <a:ext cx="1116000" cy="111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D09586-E23A-6325-2225-5045B1621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599" y="4076755"/>
            <a:ext cx="5112025" cy="2683813"/>
          </a:xfrm>
          <a:prstGeom prst="rect">
            <a:avLst/>
          </a:prstGeom>
        </p:spPr>
      </p:pic>
      <p:pic>
        <p:nvPicPr>
          <p:cNvPr id="1026" name="Picture 2" descr="Vc teria coragem de desafiar um espírito? #QueHistóriaÉEssaPorchat #gnt ...">
            <a:extLst>
              <a:ext uri="{FF2B5EF4-FFF2-40B4-BE49-F238E27FC236}">
                <a16:creationId xmlns:a16="http://schemas.microsoft.com/office/drawing/2014/main" id="{121267D8-53B8-6CCB-3040-5BAE55ABF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741" y="4070422"/>
            <a:ext cx="2683813" cy="268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orange logo">
            <a:extLst>
              <a:ext uri="{FF2B5EF4-FFF2-40B4-BE49-F238E27FC236}">
                <a16:creationId xmlns:a16="http://schemas.microsoft.com/office/drawing/2014/main" id="{55F75E59-522A-B045-0B68-494F4E320B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5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7FCFF1-B249-5DC7-133C-A4773421B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081EDE-1595-1D69-F7BE-79B4E4F9383F}"/>
              </a:ext>
            </a:extLst>
          </p:cNvPr>
          <p:cNvSpPr/>
          <p:nvPr/>
        </p:nvSpPr>
        <p:spPr>
          <a:xfrm>
            <a:off x="1455328" y="302757"/>
            <a:ext cx="4874352" cy="768918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Verde — O amigo calmo</a:t>
            </a:r>
            <a:endParaRPr lang="pt-BR" sz="32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DF4473-B66E-A1B3-824D-E721E10ED869}"/>
              </a:ext>
            </a:extLst>
          </p:cNvPr>
          <p:cNvSpPr/>
          <p:nvPr/>
        </p:nvSpPr>
        <p:spPr>
          <a:xfrm>
            <a:off x="339328" y="1422000"/>
            <a:ext cx="11140248" cy="2906160"/>
          </a:xfrm>
          <a:prstGeom prst="roundRect">
            <a:avLst>
              <a:gd name="adj" fmla="val 4642"/>
            </a:avLst>
          </a:prstGeom>
          <a:solidFill>
            <a:schemeClr val="bg2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É paciente, tranquilo e evita conflitos.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Leal e confiável em qualquer situação.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Ótimo ouvinte e excelente em manter a harmonia.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⚠️ Dificuldade: Dificuldade em lidar com mudanças e decisões rápidas.</a:t>
            </a: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💡 Como se comunicar: Seja gentil e respeite o tempo dele para absorver as informações.</a:t>
            </a:r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510F33C8-4D21-5875-5FF1-BDEAFCDD9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328" y="129216"/>
            <a:ext cx="1116000" cy="1116000"/>
          </a:xfrm>
          <a:prstGeom prst="rect">
            <a:avLst/>
          </a:prstGeom>
        </p:spPr>
      </p:pic>
      <p:pic>
        <p:nvPicPr>
          <p:cNvPr id="2050" name="Picture 2" descr="Otaviano Costa investe na carreira como youtuber | Só Notícias">
            <a:extLst>
              <a:ext uri="{FF2B5EF4-FFF2-40B4-BE49-F238E27FC236}">
                <a16:creationId xmlns:a16="http://schemas.microsoft.com/office/drawing/2014/main" id="{2C1DBFC3-4B62-BE87-CD85-A4D8E2FD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504" y="4402706"/>
            <a:ext cx="2657628" cy="245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tor Kley lança o clipe da música 'Tudo Me Lembra Você' - Jornal de ...">
            <a:extLst>
              <a:ext uri="{FF2B5EF4-FFF2-40B4-BE49-F238E27FC236}">
                <a16:creationId xmlns:a16="http://schemas.microsoft.com/office/drawing/2014/main" id="{22591BF4-64B8-9362-E5AD-DC14F5F2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32" y="4410293"/>
            <a:ext cx="3688087" cy="24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orange logo">
            <a:extLst>
              <a:ext uri="{FF2B5EF4-FFF2-40B4-BE49-F238E27FC236}">
                <a16:creationId xmlns:a16="http://schemas.microsoft.com/office/drawing/2014/main" id="{800FBAC2-71B0-4813-32FF-B820DF5262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3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5F781-0DEF-0C62-51D9-1647BBEB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A91B27-BFB8-1DBC-0E8C-600388C439BF}"/>
              </a:ext>
            </a:extLst>
          </p:cNvPr>
          <p:cNvSpPr/>
          <p:nvPr/>
        </p:nvSpPr>
        <p:spPr>
          <a:xfrm>
            <a:off x="1455328" y="302757"/>
            <a:ext cx="4874352" cy="768918"/>
          </a:xfrm>
          <a:prstGeom prst="roundRect">
            <a:avLst>
              <a:gd name="adj" fmla="val 9445"/>
            </a:avLst>
          </a:prstGeom>
          <a:solidFill>
            <a:schemeClr val="bg2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Verde — O amigo calmo</a:t>
            </a:r>
            <a:endParaRPr lang="pt-BR" sz="3200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C103FD-D99A-F6AE-FC83-25D4E0E7BE1E}"/>
              </a:ext>
            </a:extLst>
          </p:cNvPr>
          <p:cNvSpPr/>
          <p:nvPr/>
        </p:nvSpPr>
        <p:spPr>
          <a:xfrm>
            <a:off x="339328" y="1422000"/>
            <a:ext cx="11140248" cy="2906160"/>
          </a:xfrm>
          <a:prstGeom prst="roundRect">
            <a:avLst>
              <a:gd name="adj" fmla="val 4642"/>
            </a:avLst>
          </a:prstGeom>
          <a:solidFill>
            <a:schemeClr val="bg2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É paciente, tranquilo e evita conflitos.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Leal e confiável em qualquer situação.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Ótimo ouvinte e excelente em manter a harmonia.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1" dirty="0">
              <a:ln w="22225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⚠️ Dificuldade: Dificuldade em lidar com mudanças e decisões rápidas.</a:t>
            </a:r>
          </a:p>
          <a:p>
            <a:r>
              <a:rPr lang="pt-BR" sz="2400" b="1" dirty="0">
                <a:ln w="2222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💡 Como se comunicar: Seja gentil e respeite o tempo dele para absorver as informações.</a:t>
            </a:r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CADC4FBA-CA16-7D1C-C1BD-169D9A658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328" y="129216"/>
            <a:ext cx="1116000" cy="1116000"/>
          </a:xfrm>
          <a:prstGeom prst="rect">
            <a:avLst/>
          </a:prstGeom>
        </p:spPr>
      </p:pic>
      <p:pic>
        <p:nvPicPr>
          <p:cNvPr id="2050" name="Picture 2" descr="Otaviano Costa investe na carreira como youtuber | Só Notícias">
            <a:extLst>
              <a:ext uri="{FF2B5EF4-FFF2-40B4-BE49-F238E27FC236}">
                <a16:creationId xmlns:a16="http://schemas.microsoft.com/office/drawing/2014/main" id="{2043AA54-66CD-4448-BC1B-27FA1BFF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504" y="4402706"/>
            <a:ext cx="2657628" cy="245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tor Kley lança o clipe da música 'Tudo Me Lembra Você' - Jornal de ...">
            <a:extLst>
              <a:ext uri="{FF2B5EF4-FFF2-40B4-BE49-F238E27FC236}">
                <a16:creationId xmlns:a16="http://schemas.microsoft.com/office/drawing/2014/main" id="{0CFAE0D9-592F-429B-455E-22D88112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32" y="4410293"/>
            <a:ext cx="3688087" cy="24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orange logo">
            <a:extLst>
              <a:ext uri="{FF2B5EF4-FFF2-40B4-BE49-F238E27FC236}">
                <a16:creationId xmlns:a16="http://schemas.microsoft.com/office/drawing/2014/main" id="{046C7CDD-1F9C-A3DB-CB58-E186AA3BC8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0"/>
          <a:stretch/>
        </p:blipFill>
        <p:spPr>
          <a:xfrm>
            <a:off x="10762034" y="0"/>
            <a:ext cx="142996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4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558</Words>
  <Application>Microsoft Office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Garcia</dc:creator>
  <cp:lastModifiedBy>Pablo Garcia</cp:lastModifiedBy>
  <cp:revision>120</cp:revision>
  <dcterms:created xsi:type="dcterms:W3CDTF">2025-03-26T12:05:43Z</dcterms:created>
  <dcterms:modified xsi:type="dcterms:W3CDTF">2025-04-13T03:01:18Z</dcterms:modified>
</cp:coreProperties>
</file>